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sldIdLst>
    <p:sldId id="256" r:id="rId2"/>
    <p:sldId id="271" r:id="rId3"/>
    <p:sldId id="268" r:id="rId4"/>
    <p:sldId id="298" r:id="rId5"/>
    <p:sldId id="276" r:id="rId6"/>
    <p:sldId id="258" r:id="rId7"/>
    <p:sldId id="302" r:id="rId8"/>
    <p:sldId id="287" r:id="rId9"/>
    <p:sldId id="301" r:id="rId10"/>
    <p:sldId id="303" r:id="rId11"/>
    <p:sldId id="291" r:id="rId12"/>
    <p:sldId id="293" r:id="rId13"/>
    <p:sldId id="295" r:id="rId14"/>
    <p:sldId id="296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94737"/>
  </p:normalViewPr>
  <p:slideViewPr>
    <p:cSldViewPr snapToGrid="0" snapToObjects="1">
      <p:cViewPr varScale="1">
        <p:scale>
          <a:sx n="74" d="100"/>
          <a:sy n="7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chy\Documents\Keragaan%202013-2018-AGI-140319-edit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'AREAL,TEBU,HABLUR'!$B$5:$B$5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'AREAL,TEBU,HABLUR'!$C$5:$H$5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64-7743-AC9E-24C0C464BDA5}"/>
            </c:ext>
          </c:extLst>
        </c:ser>
        <c:ser>
          <c:idx val="1"/>
          <c:order val="1"/>
          <c:tx>
            <c:strRef>
              <c:f>'AREAL,TEBU,HABLUR'!$B$6:$B$6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'AREAL,TEBU,HABLUR'!$C$6:$H$6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64-7743-AC9E-24C0C464BDA5}"/>
            </c:ext>
          </c:extLst>
        </c:ser>
        <c:ser>
          <c:idx val="2"/>
          <c:order val="2"/>
          <c:tx>
            <c:strRef>
              <c:f>'AREAL,TEBU,HABLUR'!$B$7:$B$7</c:f>
              <c:strCache>
                <c:ptCount val="1"/>
                <c:pt idx="0">
                  <c:v>JATIM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'AREAL,TEBU,HABLUR'!$C$7:$H$7</c:f>
              <c:numCache>
                <c:formatCode>_(* #,##0_);_(* \(#,##0\);_(* "-"_);_(@_)</c:formatCode>
                <c:ptCount val="1"/>
                <c:pt idx="0">
                  <c:v>184752.02148540708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464-7743-AC9E-24C0C464BDA5}"/>
            </c:ext>
          </c:extLst>
        </c:ser>
        <c:ser>
          <c:idx val="3"/>
          <c:order val="3"/>
          <c:tx>
            <c:strRef>
              <c:f>'AREAL,TEBU,HABLUR'!$B$8:$B$8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'AREAL,TEBU,HABLUR'!$C$8:$H$8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464-7743-AC9E-24C0C464BDA5}"/>
            </c:ext>
          </c:extLst>
        </c:ser>
        <c:ser>
          <c:idx val="4"/>
          <c:order val="4"/>
          <c:tx>
            <c:strRef>
              <c:f>'AREAL,TEBU,HABLUR'!$B$9:$B$9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'AREAL,TEBU,HABLUR'!$C$9:$H$9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464-7743-AC9E-24C0C464BDA5}"/>
            </c:ext>
          </c:extLst>
        </c:ser>
        <c:ser>
          <c:idx val="5"/>
          <c:order val="5"/>
          <c:tx>
            <c:strRef>
              <c:f>'AREAL,TEBU,HABLUR'!$B$10:$B$10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'AREAL,TEBU,HABLUR'!$C$10:$H$10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464-7743-AC9E-24C0C464BDA5}"/>
            </c:ext>
          </c:extLst>
        </c:ser>
        <c:ser>
          <c:idx val="6"/>
          <c:order val="6"/>
          <c:tx>
            <c:strRef>
              <c:f>'AREAL,TEBU,HABLUR'!$B$11:$B$11</c:f>
              <c:strCache>
                <c:ptCount val="1"/>
                <c:pt idx="0">
                  <c:v>JATENG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'AREAL,TEBU,HABLUR'!$C$11:$H$11</c:f>
              <c:numCache>
                <c:formatCode>_(* #,##0_);_(* \(#,##0\);_(* "-"_);_(@_)</c:formatCode>
                <c:ptCount val="1"/>
                <c:pt idx="0">
                  <c:v>37694.522626137812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464-7743-AC9E-24C0C464BDA5}"/>
            </c:ext>
          </c:extLst>
        </c:ser>
        <c:ser>
          <c:idx val="7"/>
          <c:order val="7"/>
          <c:tx>
            <c:strRef>
              <c:f>'AREAL,TEBU,HABLUR'!$B$12:$B$12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'AREAL,TEBU,HABLUR'!$C$12:$H$12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464-7743-AC9E-24C0C464BDA5}"/>
            </c:ext>
          </c:extLst>
        </c:ser>
        <c:ser>
          <c:idx val="8"/>
          <c:order val="8"/>
          <c:tx>
            <c:strRef>
              <c:f>'AREAL,TEBU,HABLUR'!$B$13:$B$13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'AREAL,TEBU,HABLUR'!$C$13:$H$13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464-7743-AC9E-24C0C464BDA5}"/>
            </c:ext>
          </c:extLst>
        </c:ser>
        <c:ser>
          <c:idx val="9"/>
          <c:order val="9"/>
          <c:tx>
            <c:strRef>
              <c:f>'AREAL,TEBU,HABLUR'!$B$14:$B$14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'AREAL,TEBU,HABLUR'!$C$14:$H$14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464-7743-AC9E-24C0C464BDA5}"/>
            </c:ext>
          </c:extLst>
        </c:ser>
        <c:ser>
          <c:idx val="10"/>
          <c:order val="10"/>
          <c:tx>
            <c:strRef>
              <c:f>'AREAL,TEBU,HABLUR'!$B$15:$B$15</c:f>
              <c:strCache>
                <c:ptCount val="1"/>
                <c:pt idx="0">
                  <c:v>DIY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'AREAL,TEBU,HABLUR'!$C$15:$H$15</c:f>
              <c:numCache>
                <c:formatCode>_(* #,##0_);_(* \(#,##0\);_(* "-"_);_(@_)</c:formatCode>
                <c:ptCount val="1"/>
                <c:pt idx="0">
                  <c:v>6805.86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464-7743-AC9E-24C0C464BDA5}"/>
            </c:ext>
          </c:extLst>
        </c:ser>
        <c:ser>
          <c:idx val="11"/>
          <c:order val="11"/>
          <c:tx>
            <c:strRef>
              <c:f>'AREAL,TEBU,HABLUR'!$B$16:$B$16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'AREAL,TEBU,HABLUR'!$C$16:$H$16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464-7743-AC9E-24C0C464BDA5}"/>
            </c:ext>
          </c:extLst>
        </c:ser>
        <c:ser>
          <c:idx val="12"/>
          <c:order val="12"/>
          <c:tx>
            <c:strRef>
              <c:f>'AREAL,TEBU,HABLUR'!$B$17:$B$17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'AREAL,TEBU,HABLUR'!$C$17:$H$17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464-7743-AC9E-24C0C464BDA5}"/>
            </c:ext>
          </c:extLst>
        </c:ser>
        <c:ser>
          <c:idx val="13"/>
          <c:order val="13"/>
          <c:tx>
            <c:strRef>
              <c:f>'AREAL,TEBU,HABLUR'!$B$18:$B$18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'AREAL,TEBU,HABLUR'!$C$18:$H$18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D464-7743-AC9E-24C0C464BDA5}"/>
            </c:ext>
          </c:extLst>
        </c:ser>
        <c:ser>
          <c:idx val="14"/>
          <c:order val="14"/>
          <c:tx>
            <c:strRef>
              <c:f>'AREAL,TEBU,HABLUR'!$B$19:$B$19</c:f>
              <c:strCache>
                <c:ptCount val="1"/>
                <c:pt idx="0">
                  <c:v>JABAR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'AREAL,TEBU,HABLUR'!$C$19:$H$19</c:f>
              <c:numCache>
                <c:formatCode>_(* #,##0_);_(* \(#,##0\);_(* "-"_);_(@_)</c:formatCode>
                <c:ptCount val="1"/>
                <c:pt idx="0">
                  <c:v>12627.990000000002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464-7743-AC9E-24C0C464BDA5}"/>
            </c:ext>
          </c:extLst>
        </c:ser>
        <c:ser>
          <c:idx val="15"/>
          <c:order val="15"/>
          <c:tx>
            <c:strRef>
              <c:f>'AREAL,TEBU,HABLUR'!$B$20:$B$20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'AREAL,TEBU,HABLUR'!$C$20:$H$20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D464-7743-AC9E-24C0C464BDA5}"/>
            </c:ext>
          </c:extLst>
        </c:ser>
        <c:ser>
          <c:idx val="16"/>
          <c:order val="16"/>
          <c:tx>
            <c:strRef>
              <c:f>'AREAL,TEBU,HABLUR'!$B$21:$B$21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'AREAL,TEBU,HABLUR'!$C$21:$H$21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D464-7743-AC9E-24C0C464BDA5}"/>
            </c:ext>
          </c:extLst>
        </c:ser>
        <c:ser>
          <c:idx val="17"/>
          <c:order val="17"/>
          <c:tx>
            <c:strRef>
              <c:f>'AREAL,TEBU,HABLUR'!$B$22:$B$22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'AREAL,TEBU,HABLUR'!$C$22:$H$22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D464-7743-AC9E-24C0C464BDA5}"/>
            </c:ext>
          </c:extLst>
        </c:ser>
        <c:ser>
          <c:idx val="18"/>
          <c:order val="18"/>
          <c:tx>
            <c:strRef>
              <c:f>'AREAL,TEBU,HABLUR'!$B$23:$B$23</c:f>
              <c:strCache>
                <c:ptCount val="1"/>
                <c:pt idx="0">
                  <c:v>JAWA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'AREAL,TEBU,HABLUR'!$C$23:$H$23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D464-7743-AC9E-24C0C464BDA5}"/>
            </c:ext>
          </c:extLst>
        </c:ser>
        <c:ser>
          <c:idx val="19"/>
          <c:order val="19"/>
          <c:tx>
            <c:strRef>
              <c:f>'AREAL,TEBU,HABLUR'!$B$24:$B$24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'AREAL,TEBU,HABLUR'!$C$24:$H$24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464-7743-AC9E-24C0C464BDA5}"/>
            </c:ext>
          </c:extLst>
        </c:ser>
        <c:ser>
          <c:idx val="20"/>
          <c:order val="20"/>
          <c:tx>
            <c:strRef>
              <c:f>'AREAL,TEBU,HABLUR'!$B$25:$B$25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'AREAL,TEBU,HABLUR'!$C$25:$H$25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D464-7743-AC9E-24C0C464BDA5}"/>
            </c:ext>
          </c:extLst>
        </c:ser>
        <c:ser>
          <c:idx val="21"/>
          <c:order val="21"/>
          <c:tx>
            <c:strRef>
              <c:f>'AREAL,TEBU,HABLUR'!$B$26:$B$26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'AREAL,TEBU,HABLUR'!$C$26:$H$26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D464-7743-AC9E-24C0C464BDA5}"/>
            </c:ext>
          </c:extLst>
        </c:ser>
        <c:ser>
          <c:idx val="22"/>
          <c:order val="22"/>
          <c:tx>
            <c:strRef>
              <c:f>'AREAL,TEBU,HABLUR'!$B$27:$B$27</c:f>
              <c:strCache>
                <c:ptCount val="1"/>
                <c:pt idx="0">
                  <c:v>SUMUT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'AREAL,TEBU,HABLUR'!$C$27:$H$27</c:f>
              <c:numCache>
                <c:formatCode>_(* #,##0_);_(* \(#,##0\);_(* "-"_);_(@_)</c:formatCode>
                <c:ptCount val="1"/>
                <c:pt idx="0">
                  <c:v>6305.4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D464-7743-AC9E-24C0C464BDA5}"/>
            </c:ext>
          </c:extLst>
        </c:ser>
        <c:ser>
          <c:idx val="23"/>
          <c:order val="23"/>
          <c:tx>
            <c:strRef>
              <c:f>'AREAL,TEBU,HABLUR'!$B$28:$B$28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'AREAL,TEBU,HABLUR'!$C$28:$H$28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D464-7743-AC9E-24C0C464BDA5}"/>
            </c:ext>
          </c:extLst>
        </c:ser>
        <c:ser>
          <c:idx val="24"/>
          <c:order val="24"/>
          <c:tx>
            <c:strRef>
              <c:f>'AREAL,TEBU,HABLUR'!$B$29:$B$29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'AREAL,TEBU,HABLUR'!$C$29:$H$29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D464-7743-AC9E-24C0C464BDA5}"/>
            </c:ext>
          </c:extLst>
        </c:ser>
        <c:ser>
          <c:idx val="25"/>
          <c:order val="25"/>
          <c:tx>
            <c:strRef>
              <c:f>'AREAL,TEBU,HABLUR'!$B$30:$B$30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'AREAL,TEBU,HABLUR'!$C$30:$H$30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D464-7743-AC9E-24C0C464BDA5}"/>
            </c:ext>
          </c:extLst>
        </c:ser>
        <c:ser>
          <c:idx val="26"/>
          <c:order val="26"/>
          <c:tx>
            <c:strRef>
              <c:f>'AREAL,TEBU,HABLUR'!$B$31:$B$31</c:f>
              <c:strCache>
                <c:ptCount val="1"/>
                <c:pt idx="0">
                  <c:v>SUMSEL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'AREAL,TEBU,HABLUR'!$C$31:$H$31</c:f>
              <c:numCache>
                <c:formatCode>_(* #,##0_);_(* \(#,##0\);_(* "-"_);_(@_)</c:formatCode>
                <c:ptCount val="1"/>
                <c:pt idx="0">
                  <c:v>23127.79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D464-7743-AC9E-24C0C464BDA5}"/>
            </c:ext>
          </c:extLst>
        </c:ser>
        <c:ser>
          <c:idx val="27"/>
          <c:order val="27"/>
          <c:tx>
            <c:strRef>
              <c:f>'AREAL,TEBU,HABLUR'!$B$32:$B$32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'AREAL,TEBU,HABLUR'!$C$32:$H$32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D464-7743-AC9E-24C0C464BDA5}"/>
            </c:ext>
          </c:extLst>
        </c:ser>
        <c:ser>
          <c:idx val="28"/>
          <c:order val="28"/>
          <c:tx>
            <c:strRef>
              <c:f>'AREAL,TEBU,HABLUR'!$B$33:$B$33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'AREAL,TEBU,HABLUR'!$C$33:$H$33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D464-7743-AC9E-24C0C464BDA5}"/>
            </c:ext>
          </c:extLst>
        </c:ser>
        <c:ser>
          <c:idx val="29"/>
          <c:order val="29"/>
          <c:tx>
            <c:strRef>
              <c:f>'AREAL,TEBU,HABLUR'!$B$34:$B$34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'AREAL,TEBU,HABLUR'!$C$34:$H$34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D464-7743-AC9E-24C0C464BDA5}"/>
            </c:ext>
          </c:extLst>
        </c:ser>
        <c:ser>
          <c:idx val="30"/>
          <c:order val="30"/>
          <c:tx>
            <c:strRef>
              <c:f>'AREAL,TEBU,HABLUR'!$B$35:$B$35</c:f>
              <c:strCache>
                <c:ptCount val="1"/>
                <c:pt idx="0">
                  <c:v>LAMPUNG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'AREAL,TEBU,HABLUR'!$C$35:$H$35</c:f>
              <c:numCache>
                <c:formatCode>_(* #,##0_);_(* \(#,##0\);_(* "-"_);_(@_)</c:formatCode>
                <c:ptCount val="1"/>
                <c:pt idx="0">
                  <c:v>117668.39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D464-7743-AC9E-24C0C464BDA5}"/>
            </c:ext>
          </c:extLst>
        </c:ser>
        <c:ser>
          <c:idx val="31"/>
          <c:order val="31"/>
          <c:tx>
            <c:strRef>
              <c:f>'AREAL,TEBU,HABLUR'!$B$36:$B$36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'AREAL,TEBU,HABLUR'!$C$36:$H$36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D464-7743-AC9E-24C0C464BDA5}"/>
            </c:ext>
          </c:extLst>
        </c:ser>
        <c:ser>
          <c:idx val="32"/>
          <c:order val="32"/>
          <c:tx>
            <c:strRef>
              <c:f>'AREAL,TEBU,HABLUR'!$B$37:$B$37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'AREAL,TEBU,HABLUR'!$C$37:$H$37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D464-7743-AC9E-24C0C464BDA5}"/>
            </c:ext>
          </c:extLst>
        </c:ser>
        <c:ser>
          <c:idx val="33"/>
          <c:order val="33"/>
          <c:tx>
            <c:strRef>
              <c:f>'AREAL,TEBU,HABLUR'!$B$38:$B$38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'AREAL,TEBU,HABLUR'!$C$38:$H$38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D464-7743-AC9E-24C0C464BDA5}"/>
            </c:ext>
          </c:extLst>
        </c:ser>
        <c:ser>
          <c:idx val="34"/>
          <c:order val="34"/>
          <c:tx>
            <c:strRef>
              <c:f>'AREAL,TEBU,HABLUR'!$B$39:$B$39</c:f>
              <c:strCache>
                <c:ptCount val="1"/>
                <c:pt idx="0">
                  <c:v>GORONTALO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'AREAL,TEBU,HABLUR'!$C$39:$H$39</c:f>
              <c:numCache>
                <c:formatCode>_(* #,##0_);_(* \(#,##0\);_(* "-"_);_(@_)</c:formatCode>
                <c:ptCount val="1"/>
                <c:pt idx="0">
                  <c:v>8541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D464-7743-AC9E-24C0C464BDA5}"/>
            </c:ext>
          </c:extLst>
        </c:ser>
        <c:ser>
          <c:idx val="35"/>
          <c:order val="35"/>
          <c:tx>
            <c:strRef>
              <c:f>'AREAL,TEBU,HABLUR'!$B$40:$B$40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'AREAL,TEBU,HABLUR'!$C$40:$H$40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D464-7743-AC9E-24C0C464BDA5}"/>
            </c:ext>
          </c:extLst>
        </c:ser>
        <c:ser>
          <c:idx val="36"/>
          <c:order val="36"/>
          <c:tx>
            <c:strRef>
              <c:f>'AREAL,TEBU,HABLUR'!$B$41:$B$41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'AREAL,TEBU,HABLUR'!$C$41:$H$41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D464-7743-AC9E-24C0C464BDA5}"/>
            </c:ext>
          </c:extLst>
        </c:ser>
        <c:ser>
          <c:idx val="37"/>
          <c:order val="37"/>
          <c:tx>
            <c:strRef>
              <c:f>'AREAL,TEBU,HABLUR'!$B$42:$B$42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'AREAL,TEBU,HABLUR'!$C$42:$H$42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D464-7743-AC9E-24C0C464BDA5}"/>
            </c:ext>
          </c:extLst>
        </c:ser>
        <c:ser>
          <c:idx val="38"/>
          <c:order val="38"/>
          <c:tx>
            <c:strRef>
              <c:f>'AREAL,TEBU,HABLUR'!$B$43:$B$43</c:f>
              <c:strCache>
                <c:ptCount val="1"/>
                <c:pt idx="0">
                  <c:v>SULSEL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'AREAL,TEBU,HABLUR'!$C$43:$H$43</c:f>
              <c:numCache>
                <c:formatCode>_(* #,##0_);_(* \(#,##0\);_(* "-"_);_(@_)</c:formatCode>
                <c:ptCount val="1"/>
                <c:pt idx="0">
                  <c:v>13854.31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D464-7743-AC9E-24C0C464BDA5}"/>
            </c:ext>
          </c:extLst>
        </c:ser>
        <c:ser>
          <c:idx val="39"/>
          <c:order val="39"/>
          <c:tx>
            <c:strRef>
              <c:f>'AREAL,TEBU,HABLUR'!$B$44:$B$44</c:f>
              <c:strCache>
                <c:ptCount val="1"/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'AREAL,TEBU,HABLUR'!$C$44:$H$44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7-D464-7743-AC9E-24C0C464BDA5}"/>
            </c:ext>
          </c:extLst>
        </c:ser>
        <c:ser>
          <c:idx val="40"/>
          <c:order val="40"/>
          <c:tx>
            <c:strRef>
              <c:f>'AREAL,TEBU,HABLUR'!$B$45:$B$45</c:f>
              <c:strCache>
                <c:ptCount val="1"/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'AREAL,TEBU,HABLUR'!$C$45:$H$45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D464-7743-AC9E-24C0C464BDA5}"/>
            </c:ext>
          </c:extLst>
        </c:ser>
        <c:ser>
          <c:idx val="41"/>
          <c:order val="41"/>
          <c:tx>
            <c:strRef>
              <c:f>'AREAL,TEBU,HABLUR'!$B$46:$B$46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'AREAL,TEBU,HABLUR'!$C$46:$H$46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D464-7743-AC9E-24C0C464BDA5}"/>
            </c:ext>
          </c:extLst>
        </c:ser>
        <c:ser>
          <c:idx val="42"/>
          <c:order val="42"/>
          <c:tx>
            <c:strRef>
              <c:f>'AREAL,TEBU,HABLUR'!$B$47:$B$47</c:f>
              <c:strCache>
                <c:ptCount val="1"/>
                <c:pt idx="0">
                  <c:v>NTT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'AREAL,TEBU,HABLUR'!$C$3:$H$4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'AREAL,TEBU,HABLUR'!$C$47:$H$47</c:f>
              <c:numCache>
                <c:formatCode>_(* #,##0_);_(* \(#,##0\);_(* "-"_);_(@_)</c:formatCode>
                <c:ptCount val="1"/>
                <c:pt idx="0">
                  <c:v>2055.6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D464-7743-AC9E-24C0C464B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140896"/>
        <c:axId val="180141456"/>
      </c:lineChart>
      <c:catAx>
        <c:axId val="18014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80141456"/>
        <c:crosses val="autoZero"/>
        <c:auto val="1"/>
        <c:lblAlgn val="ctr"/>
        <c:lblOffset val="100"/>
        <c:noMultiLvlLbl val="0"/>
      </c:catAx>
      <c:valAx>
        <c:axId val="18014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8014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9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0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58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3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8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3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4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E2AE-9C69-004C-9019-12D09DA07C8F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2583-C83A-2348-B529-0A1723F60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4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76FFB-0908-5B46-963A-6B0194F87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EVALUASI KONDISI PERGULAAN DI JAWA TIMUR </a:t>
            </a:r>
            <a:r>
              <a:rPr lang="en-US" sz="3200" dirty="0"/>
              <a:t>(PRODUKSI DAN PERMASALAHANNYA)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0D3E9D-FC27-E14D-8746-B2AA5EE59161}"/>
              </a:ext>
            </a:extLst>
          </p:cNvPr>
          <p:cNvSpPr txBox="1"/>
          <p:nvPr/>
        </p:nvSpPr>
        <p:spPr>
          <a:xfrm>
            <a:off x="4756935" y="5178175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Yadi</a:t>
            </a:r>
            <a:r>
              <a:rPr lang="en-US" dirty="0"/>
              <a:t> </a:t>
            </a:r>
            <a:r>
              <a:rPr lang="en-US" dirty="0" err="1"/>
              <a:t>Yusriyadi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CDC4A4-9D11-7A48-A9CB-BB0AF1192D94}"/>
              </a:ext>
            </a:extLst>
          </p:cNvPr>
          <p:cNvSpPr txBox="1"/>
          <p:nvPr/>
        </p:nvSpPr>
        <p:spPr>
          <a:xfrm>
            <a:off x="2948684" y="4027471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MALANG, 18-19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54748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1589E-E5BD-BC40-9CF8-4D19D616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713" y="546659"/>
            <a:ext cx="6291943" cy="69431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ANALISA USAHATANI UPAYA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0244C0-6DF8-6247-B1DC-4B546824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85" y="1355272"/>
            <a:ext cx="7188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8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E180D-EE25-7143-85E6-31D2D812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11860"/>
          </a:xfrm>
        </p:spPr>
        <p:txBody>
          <a:bodyPr>
            <a:normAutofit fontScale="90000"/>
          </a:bodyPr>
          <a:lstStyle/>
          <a:p>
            <a:r>
              <a:rPr lang="en-US" dirty="0"/>
              <a:t>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A50E72-6FEB-FF41-9613-D3B004DE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09" y="1776248"/>
            <a:ext cx="8661115" cy="425468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Perbaiki</a:t>
            </a:r>
            <a:r>
              <a:rPr lang="en-US" sz="2000" dirty="0"/>
              <a:t> </a:t>
            </a:r>
            <a:r>
              <a:rPr lang="en-US" sz="2000" dirty="0" err="1"/>
              <a:t>manajeman</a:t>
            </a:r>
            <a:r>
              <a:rPr lang="en-US" sz="2000" dirty="0"/>
              <a:t> </a:t>
            </a:r>
            <a:r>
              <a:rPr lang="en-US" sz="2000" dirty="0" err="1"/>
              <a:t>Tebang</a:t>
            </a:r>
            <a:r>
              <a:rPr lang="en-US" sz="2000" dirty="0"/>
              <a:t> </a:t>
            </a:r>
            <a:r>
              <a:rPr lang="en-US" sz="2000" dirty="0" err="1"/>
              <a:t>Muat</a:t>
            </a:r>
            <a:r>
              <a:rPr lang="en-US" sz="2000" dirty="0"/>
              <a:t> </a:t>
            </a:r>
            <a:r>
              <a:rPr lang="en-US" sz="2000" dirty="0" err="1"/>
              <a:t>Angkut</a:t>
            </a:r>
            <a:endParaRPr lang="en-US" sz="2000" dirty="0"/>
          </a:p>
          <a:p>
            <a:pPr marL="342900" indent="-3429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Kemitraan</a:t>
            </a:r>
            <a:r>
              <a:rPr lang="en-US" sz="2000" dirty="0"/>
              <a:t> PG- </a:t>
            </a:r>
            <a:r>
              <a:rPr lang="en-US" sz="2000" dirty="0" err="1"/>
              <a:t>Petani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BPP</a:t>
            </a:r>
          </a:p>
          <a:p>
            <a:pPr marL="342900" indent="-3429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Pemupukan</a:t>
            </a:r>
            <a:r>
              <a:rPr lang="en-US" sz="2000" dirty="0"/>
              <a:t>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, </a:t>
            </a:r>
            <a:r>
              <a:rPr lang="en-US" sz="2000" dirty="0" err="1"/>
              <a:t>waktu</a:t>
            </a:r>
            <a:r>
              <a:rPr lang="en-US" sz="2000" dirty="0"/>
              <a:t>, </a:t>
            </a:r>
            <a:r>
              <a:rPr lang="en-US" sz="2000" dirty="0" err="1"/>
              <a:t>dosis</a:t>
            </a:r>
            <a:r>
              <a:rPr lang="en-US" sz="2000" dirty="0"/>
              <a:t>, </a:t>
            </a:r>
            <a:r>
              <a:rPr lang="en-US" sz="2000" dirty="0" err="1"/>
              <a:t>cara</a:t>
            </a:r>
            <a:r>
              <a:rPr lang="en-US" sz="2000" dirty="0"/>
              <a:t>, </a:t>
            </a:r>
            <a:r>
              <a:rPr lang="en-US" sz="2000" dirty="0" err="1"/>
              <a:t>kualitas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varietas</a:t>
            </a:r>
            <a:r>
              <a:rPr lang="en-US" sz="2000" dirty="0"/>
              <a:t> </a:t>
            </a:r>
            <a:r>
              <a:rPr lang="en-US" sz="2000" dirty="0" err="1"/>
              <a:t>unggul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di </a:t>
            </a:r>
            <a:r>
              <a:rPr lang="en-US" sz="2000" dirty="0" err="1"/>
              <a:t>masing-masing</a:t>
            </a:r>
            <a:r>
              <a:rPr lang="en-US" sz="2000" dirty="0"/>
              <a:t> PG</a:t>
            </a:r>
          </a:p>
          <a:p>
            <a:pPr marL="342900" indent="-3429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Gearakan</a:t>
            </a:r>
            <a:r>
              <a:rPr lang="en-US" sz="2000" dirty="0"/>
              <a:t> </a:t>
            </a:r>
            <a:r>
              <a:rPr lang="en-US" sz="2000" dirty="0" err="1"/>
              <a:t>budidaya</a:t>
            </a:r>
            <a:r>
              <a:rPr lang="en-US" sz="2000" dirty="0"/>
              <a:t> </a:t>
            </a:r>
            <a:r>
              <a:rPr lang="en-US" sz="2000" dirty="0" err="1"/>
              <a:t>mekanisasi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ketepatan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,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4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0BB66-8768-8146-B729-4B65CAB5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994" y="548615"/>
            <a:ext cx="8610600" cy="1293028"/>
          </a:xfrm>
        </p:spPr>
        <p:txBody>
          <a:bodyPr/>
          <a:lstStyle/>
          <a:p>
            <a:r>
              <a:rPr lang="en-US" dirty="0"/>
              <a:t>SARAN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9439EE-A683-AC4B-B6D4-09802BC3F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5" y="1736331"/>
            <a:ext cx="8928243" cy="324932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effort “</a:t>
            </a:r>
            <a:r>
              <a:rPr lang="en-US" sz="2000" dirty="0" err="1"/>
              <a:t>jitu</a:t>
            </a:r>
            <a:r>
              <a:rPr lang="en-US" sz="2000" dirty="0"/>
              <a:t>”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membangkitkan</a:t>
            </a:r>
            <a:r>
              <a:rPr lang="en-US" sz="2000" dirty="0"/>
              <a:t> </a:t>
            </a:r>
            <a:r>
              <a:rPr lang="en-US" sz="2000" dirty="0" err="1"/>
              <a:t>semangat</a:t>
            </a:r>
            <a:r>
              <a:rPr lang="en-US" sz="2000" dirty="0"/>
              <a:t> </a:t>
            </a:r>
            <a:r>
              <a:rPr lang="en-US" sz="2000" dirty="0" err="1"/>
              <a:t>petani</a:t>
            </a:r>
            <a:r>
              <a:rPr lang="en-US" sz="2000" dirty="0"/>
              <a:t> </a:t>
            </a:r>
            <a:r>
              <a:rPr lang="en-US" sz="2000" dirty="0" err="1"/>
              <a:t>menanam</a:t>
            </a:r>
            <a:r>
              <a:rPr lang="en-US" sz="2000" dirty="0"/>
              <a:t> </a:t>
            </a:r>
            <a:r>
              <a:rPr lang="en-US" sz="2000" dirty="0" err="1"/>
              <a:t>tebu</a:t>
            </a:r>
            <a:r>
              <a:rPr lang="en-US" sz="2000" dirty="0"/>
              <a:t>, di </a:t>
            </a:r>
            <a:r>
              <a:rPr lang="en-US" sz="2000" dirty="0" err="1"/>
              <a:t>masing-masing</a:t>
            </a:r>
            <a:r>
              <a:rPr lang="en-US" sz="2000" dirty="0"/>
              <a:t> PG.</a:t>
            </a:r>
            <a:endParaRPr lang="en-ID" sz="2000" dirty="0"/>
          </a:p>
          <a:p>
            <a:pPr marL="342900" lvl="0" indent="-3429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Memberdayakan</a:t>
            </a:r>
            <a:r>
              <a:rPr lang="en-US" sz="2000" dirty="0"/>
              <a:t> </a:t>
            </a:r>
            <a:r>
              <a:rPr lang="en-US" sz="2000" dirty="0" err="1"/>
              <a:t>pern</a:t>
            </a:r>
            <a:r>
              <a:rPr lang="en-US" sz="2000" dirty="0"/>
              <a:t> </a:t>
            </a:r>
            <a:r>
              <a:rPr lang="en-US" sz="2000" dirty="0" err="1"/>
              <a:t>litbang</a:t>
            </a:r>
            <a:r>
              <a:rPr lang="en-US" sz="2000" dirty="0"/>
              <a:t> PG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varietas</a:t>
            </a:r>
            <a:r>
              <a:rPr lang="en-US" sz="2000" dirty="0"/>
              <a:t> </a:t>
            </a:r>
            <a:r>
              <a:rPr lang="en-US" sz="2000" dirty="0" err="1"/>
              <a:t>unggul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endParaRPr lang="en-US" sz="2000" dirty="0"/>
          </a:p>
          <a:p>
            <a:pPr marL="342900" lvl="0" indent="-3429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Perbaiki</a:t>
            </a:r>
            <a:r>
              <a:rPr lang="en-US" sz="2000" dirty="0"/>
              <a:t> </a:t>
            </a:r>
            <a:r>
              <a:rPr lang="en-US" sz="2000" dirty="0" err="1"/>
              <a:t>sistim</a:t>
            </a:r>
            <a:r>
              <a:rPr lang="en-US" sz="2000" dirty="0"/>
              <a:t> </a:t>
            </a:r>
            <a:r>
              <a:rPr lang="en-US" sz="2000" dirty="0" err="1"/>
              <a:t>pengadaan</a:t>
            </a:r>
            <a:r>
              <a:rPr lang="en-US" sz="2000" dirty="0"/>
              <a:t> </a:t>
            </a:r>
            <a:r>
              <a:rPr lang="en-US" sz="2000" dirty="0" err="1"/>
              <a:t>saprodi</a:t>
            </a:r>
            <a:r>
              <a:rPr lang="en-US" sz="2000" dirty="0"/>
              <a:t> agar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ketepatan</a:t>
            </a:r>
            <a:r>
              <a:rPr lang="en-US" sz="2000" dirty="0"/>
              <a:t> </a:t>
            </a:r>
            <a:r>
              <a:rPr lang="en-US" sz="2000" dirty="0" err="1"/>
              <a:t>budidaya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93432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F240FB1-5D95-3341-A59B-BAB9AFC4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08704"/>
              </p:ext>
            </p:extLst>
          </p:nvPr>
        </p:nvGraphicFramePr>
        <p:xfrm>
          <a:off x="1212346" y="239938"/>
          <a:ext cx="8815226" cy="6417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7443">
                  <a:extLst>
                    <a:ext uri="{9D8B030D-6E8A-4147-A177-3AD203B41FA5}">
                      <a16:colId xmlns:a16="http://schemas.microsoft.com/office/drawing/2014/main" xmlns="" val="1556472465"/>
                    </a:ext>
                  </a:extLst>
                </a:gridCol>
                <a:gridCol w="1263722">
                  <a:extLst>
                    <a:ext uri="{9D8B030D-6E8A-4147-A177-3AD203B41FA5}">
                      <a16:colId xmlns:a16="http://schemas.microsoft.com/office/drawing/2014/main" xmlns="" val="2375761321"/>
                    </a:ext>
                  </a:extLst>
                </a:gridCol>
                <a:gridCol w="1212350">
                  <a:extLst>
                    <a:ext uri="{9D8B030D-6E8A-4147-A177-3AD203B41FA5}">
                      <a16:colId xmlns:a16="http://schemas.microsoft.com/office/drawing/2014/main" xmlns="" val="278144175"/>
                    </a:ext>
                  </a:extLst>
                </a:gridCol>
                <a:gridCol w="863028">
                  <a:extLst>
                    <a:ext uri="{9D8B030D-6E8A-4147-A177-3AD203B41FA5}">
                      <a16:colId xmlns:a16="http://schemas.microsoft.com/office/drawing/2014/main" xmlns="" val="1949790396"/>
                    </a:ext>
                  </a:extLst>
                </a:gridCol>
                <a:gridCol w="1109609">
                  <a:extLst>
                    <a:ext uri="{9D8B030D-6E8A-4147-A177-3AD203B41FA5}">
                      <a16:colId xmlns:a16="http://schemas.microsoft.com/office/drawing/2014/main" xmlns="" val="513605365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xmlns="" val="442922495"/>
                    </a:ext>
                  </a:extLst>
                </a:gridCol>
                <a:gridCol w="863029">
                  <a:extLst>
                    <a:ext uri="{9D8B030D-6E8A-4147-A177-3AD203B41FA5}">
                      <a16:colId xmlns:a16="http://schemas.microsoft.com/office/drawing/2014/main" xmlns="" val="3520993247"/>
                    </a:ext>
                  </a:extLst>
                </a:gridCol>
              </a:tblGrid>
              <a:tr h="16214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 PERUSAHAAN GULA TAHUN 2018</a:t>
                      </a:r>
                      <a:endParaRPr lang="en-ID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0311998"/>
                  </a:ext>
                </a:extLst>
              </a:tr>
              <a:tr h="2091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Uraian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Luas Areal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Tebu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Digiling</a:t>
                      </a:r>
                      <a:endParaRPr lang="en-ID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Rendemen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Hasil GKP</a:t>
                      </a:r>
                      <a:endParaRPr lang="en-ID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8991650"/>
                  </a:ext>
                </a:extLst>
              </a:tr>
              <a:tr h="209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(Ha)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(Ton)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Ton/Ha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(%)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(Ton)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(Ton/Ha)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846817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7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141600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JAWA  :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627461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1. PTP Nusantara IX  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12,140.5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748,641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61.66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6.37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47,715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3.93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712194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2. PTP Nusantara X    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57,155.6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4,109,214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71.90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8.16 </a:t>
                      </a:r>
                      <a:endParaRPr lang="en-ID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335,205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5.86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887513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3. PTP Nusantara XI   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59,003.8 </a:t>
                      </a:r>
                      <a:endParaRPr lang="en-ID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4,062,549 </a:t>
                      </a:r>
                      <a:endParaRPr lang="en-ID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68.85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7.80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317,042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5.37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866080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4.  RNI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46,205.0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3,344,778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72.39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8.12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271,430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5.87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709343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- PT Rajawali-1</a:t>
                      </a:r>
                      <a:endParaRPr lang="en-ID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28,558.1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2,255,425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78.98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8.48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191,368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6.70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286711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- PT Rajawali-2</a:t>
                      </a:r>
                      <a:endParaRPr lang="en-ID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12,628.0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728,007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57.65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7.07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51,500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4.08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3501273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- PT Candi 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Baru</a:t>
                      </a:r>
                      <a:endParaRPr lang="en-ID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5,018.7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361,346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72.00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7.90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28,562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5.69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817361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5.  PG Glenmore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4,237.5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257,407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60.74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6.68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17,204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4.06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6891094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6. PT Madu Baru  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6,805.9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350,789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51.54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7.07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24,805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3.64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832285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7. PT Kebon Agung   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38,156.0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2,748,885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72.04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7.99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219,685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5.76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774986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8. PT LPI (PG Pakis Baru)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6,594.9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361,465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54.81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7.68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27,771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4.21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193435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9. Gendhis Multi Manis/BULOG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4,891.1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342,868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70.10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9.04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31,011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6.34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206164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10. PT Kebun Tebu Mas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6,690.4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470,010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70.25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6.29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29,557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4.42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483245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Jumlah;Rata2; BUMN Jawa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183,633.5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12,865,456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70.06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7.93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1,019,606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5.55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592114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Jumlah;Rata2; Swasta Jawa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58,247.1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3,931,150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67.49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7.68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301,818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5.18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581917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 RATA2; JAWA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241,880.6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16,796,606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69.44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7.87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1,321,425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5.46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985394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LUAR JAWA :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451912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11. PTP Nusantara II  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6,305.4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312,400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49.54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5.45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17,023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2.70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699335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12. PTP Nusantara VII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22,047.8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1,506,505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68.33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6.19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93,289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4.23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437780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13. PTP Nusantara XIV (Kudir PTPN X)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13,854.3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626,250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45.20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7.38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46,232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3.34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1781560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14. PT Gunung Madu Plantation  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28,430.0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2,400,000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84.42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8.54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205,000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7.21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189296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15. PT Sugar Group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57,027.6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3,066,477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53.77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7.72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236,866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4.15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675215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16. PT PG Gorontalo  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8,541.0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537,613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62.94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8.31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44,663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5.23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9506882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17. PT PSMI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17,024.5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1,429,743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83.98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8.76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125,188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7.35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4025501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18. PT LPI (PG Komering)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12,266.0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834,917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68.07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7.29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60,866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4.96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899365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19. PT Adikarya Gemilang*)</a:t>
                      </a:r>
                      <a:endParaRPr lang="en-ID" sz="1000" b="0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4,000.0 </a:t>
                      </a:r>
                      <a:endParaRPr lang="en-ID" sz="1000" b="0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300,000 </a:t>
                      </a:r>
                      <a:endParaRPr lang="en-ID" sz="1000" b="0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75.00 </a:t>
                      </a:r>
                      <a:endParaRPr lang="en-ID" sz="1000" b="0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7.50 </a:t>
                      </a:r>
                      <a:endParaRPr lang="en-ID" sz="1000" b="0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22,500 </a:t>
                      </a:r>
                      <a:endParaRPr lang="en-ID" sz="1000" b="0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5.63 </a:t>
                      </a:r>
                      <a:endParaRPr lang="en-ID" sz="1000" b="0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924279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20. PT. Sukses Mantap Sejahtera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2,055.6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54,780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26.65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2.46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1,348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0.66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779456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Jumlah;Rata2; BUMN LuarJawa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42,207.5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2,445,154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57.93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6.40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156,544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3.71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328548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Jumlah;Rata2; Swasta LuarJawa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129,344.8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8,623,530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66.67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8.08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696,430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5.38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650549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 RATA2; LUAR JAWA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171,552.3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11,068,684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64.52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7.71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852,975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4.97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1204173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Jumlah;Rata2; BUMN Indonesia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225,841.0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15,310,610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67.79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7.68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1,176,151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5.21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36237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Jumlah;Rata2; Swasta Indonesia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187,591.9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12,554,680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66.93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7.95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998,249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5.32 </a:t>
                      </a:r>
                      <a:endParaRPr lang="en-ID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96111"/>
                  </a:ext>
                </a:extLst>
              </a:tr>
              <a:tr h="162144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JUMLAH;RATA2; INDONESIA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413,432.9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27,865,290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67.40 </a:t>
                      </a:r>
                      <a:endParaRPr lang="en-ID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7.80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2,174,400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5.26 </a:t>
                      </a:r>
                      <a:endParaRPr lang="en-ID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827086"/>
                  </a:ext>
                </a:extLst>
              </a:tr>
              <a:tr h="16214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Sumber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: Perusahaan-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perusahaan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gula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diolah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pada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acara 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Taksasi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Akhir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Giling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Tahun</a:t>
                      </a:r>
                      <a:r>
                        <a:rPr lang="en-ID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2018)</a:t>
                      </a:r>
                      <a:endParaRPr lang="en-ID" sz="10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" marR="3073" marT="307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275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85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E0259FB-A321-5748-A486-E7FEE0DDC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0408"/>
              </p:ext>
            </p:extLst>
          </p:nvPr>
        </p:nvGraphicFramePr>
        <p:xfrm>
          <a:off x="1212351" y="169720"/>
          <a:ext cx="9565240" cy="650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7475">
                  <a:extLst>
                    <a:ext uri="{9D8B030D-6E8A-4147-A177-3AD203B41FA5}">
                      <a16:colId xmlns:a16="http://schemas.microsoft.com/office/drawing/2014/main" xmlns="" val="1341779686"/>
                    </a:ext>
                  </a:extLst>
                </a:gridCol>
                <a:gridCol w="1058968">
                  <a:extLst>
                    <a:ext uri="{9D8B030D-6E8A-4147-A177-3AD203B41FA5}">
                      <a16:colId xmlns:a16="http://schemas.microsoft.com/office/drawing/2014/main" xmlns="" val="1777907864"/>
                    </a:ext>
                  </a:extLst>
                </a:gridCol>
                <a:gridCol w="1185583">
                  <a:extLst>
                    <a:ext uri="{9D8B030D-6E8A-4147-A177-3AD203B41FA5}">
                      <a16:colId xmlns:a16="http://schemas.microsoft.com/office/drawing/2014/main" xmlns="" val="3686544054"/>
                    </a:ext>
                  </a:extLst>
                </a:gridCol>
                <a:gridCol w="840268">
                  <a:extLst>
                    <a:ext uri="{9D8B030D-6E8A-4147-A177-3AD203B41FA5}">
                      <a16:colId xmlns:a16="http://schemas.microsoft.com/office/drawing/2014/main" xmlns="" val="1484609197"/>
                    </a:ext>
                  </a:extLst>
                </a:gridCol>
                <a:gridCol w="1185583">
                  <a:extLst>
                    <a:ext uri="{9D8B030D-6E8A-4147-A177-3AD203B41FA5}">
                      <a16:colId xmlns:a16="http://schemas.microsoft.com/office/drawing/2014/main" xmlns="" val="2470049110"/>
                    </a:ext>
                  </a:extLst>
                </a:gridCol>
                <a:gridCol w="1070480">
                  <a:extLst>
                    <a:ext uri="{9D8B030D-6E8A-4147-A177-3AD203B41FA5}">
                      <a16:colId xmlns:a16="http://schemas.microsoft.com/office/drawing/2014/main" xmlns="" val="1429413148"/>
                    </a:ext>
                  </a:extLst>
                </a:gridCol>
                <a:gridCol w="966883">
                  <a:extLst>
                    <a:ext uri="{9D8B030D-6E8A-4147-A177-3AD203B41FA5}">
                      <a16:colId xmlns:a16="http://schemas.microsoft.com/office/drawing/2014/main" xmlns="" val="2595261495"/>
                    </a:ext>
                  </a:extLst>
                </a:gridCol>
              </a:tblGrid>
              <a:tr h="16271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PROYEKSI PRODUKSI GKP SD AKHIR GILING TAHUN 2019 (MTT 2018/2019)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0856153"/>
                  </a:ext>
                </a:extLst>
              </a:tr>
              <a:tr h="1627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Uraian</a:t>
                      </a:r>
                      <a:endParaRPr lang="en-ID" sz="10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Luas Areal</a:t>
                      </a:r>
                      <a:endParaRPr lang="en-ID" sz="10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Tebu Digiling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Rendemen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Hasil GKP</a:t>
                      </a:r>
                      <a:endParaRPr lang="en-ID" sz="10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3822940"/>
                  </a:ext>
                </a:extLst>
              </a:tr>
              <a:tr h="16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(Ha)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(Ton)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(Ton/Ha)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(%)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(Ton)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(Ton/Ha)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184912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10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4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5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6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7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443193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JAWA  :</a:t>
                      </a:r>
                      <a:endParaRPr lang="en-ID" sz="10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90942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1. PTP Nusantara IX  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9,500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595,970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62.73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6.31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37,635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3.96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104942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2. PTP Nusantara X    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50,746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3,808,067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75.04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8.08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307,756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6.06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1195041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3. PTP Nusantara XI   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50,706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3,740,069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73.76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7.82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292,552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5.83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3864371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4. PT. RNI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832525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- PT Rajawali-1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29,506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2,273,266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77.04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8.58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195,091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6.61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269633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- PT Rajawali-2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9,991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507,725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50.82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7.29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37,002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3.70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854947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- PT Candi Baru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5,538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409,267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73.90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7.92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32,425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5.86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7631024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5. PTP Nusantara XII (PG Glenmore)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6,249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484,540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78.12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7.40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35,842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5.31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295535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6. PT. Madu Baru  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6,504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337,929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51.96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7.11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24,033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3.70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463659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7. PT. Kebon Agung   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38,726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2,762,706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71.34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8.11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223,967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5.78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4310535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8. PT. LPI (PG Pakis Baru)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7,112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303,787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53.78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7.18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22,125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3.86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207227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9. PT. Gendhis Multi Manis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4,989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341,270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68.40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8.68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29,632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5.94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368157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10. PT. Kebun Tebu Mas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7,190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486,029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67.60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7.14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34,716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4.83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242836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11. PT. IGN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1,014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63,910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63.03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6.21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3,969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3.91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046517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12. PT. Redjoso Manis Indo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961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60,536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63.00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7.15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4,331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4.51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19249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Jumlah;Rata2; BUMN Jawa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167,225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12,160,174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72.72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7.96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967,935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5.79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3303728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Jumlah;Rata2; Swasta Jawa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61,507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4,014,896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65.28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7.80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313,141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5.09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182018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 RATA2; JAWA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228,732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16,175,070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70.72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7.92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1,281,075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5.60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452429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LUAR JAWA :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644845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13. PTP Nusantara II  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6,818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298,550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43.79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5.32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15,883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2.33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5409840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14. PTP Nusantara VII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19,921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1,057,077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53.06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6.54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69,122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3.00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1685379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15. PTP Nusantara XIV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13,375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633,394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50.85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7.97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53,180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4.05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457644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16. PT. Gunung Madu Plantation  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27,749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2,299,742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82.88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9.08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208,718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7.52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0133837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17. PT. PSMI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20,000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1,608,285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80.41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8.98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144,500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7.23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562213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18. PT. Sugar Group*)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59,864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4,070,749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68.00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7.75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315,436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5.27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084015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19. PT. PG Gorontalo  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9,067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652,806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72.00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8.28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54,078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5.82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3038856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20. PT. LPI (PG Komering)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13,126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788,719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109.17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7.43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58,612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4.59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177355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21. PT. Sukses Mantap Sejahtera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665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41,376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78.44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5.54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2,487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3.74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5366349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22. PT. Adhi Karya Gemilang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10,357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673,166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65.00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8.18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55,043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5.31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742171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Jumlah;Rata2; BUMN LuarJawa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40,113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1,989,020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49.59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6.95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138,184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3.44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4587927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Jumlah;Rata2; Swasta LuarJawa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140,829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10,134,842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71.97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8.28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838,874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5.96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5435843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 RATA2; LUAR JAWA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180,941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12,123,863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67.00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8.06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977,058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5.40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7153871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Jumlah;Rata2; BUMN Indonesia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207,338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14,149,194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68.24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7.82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1,106,119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5.33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316497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Jumlah;Rata2; Swasta Indonesia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202,335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14,149,739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69.93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8.14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1,152,015 </a:t>
                      </a:r>
                      <a:endParaRPr lang="en-ID" sz="10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5.69 </a:t>
                      </a:r>
                      <a:endParaRPr lang="en-ID" sz="10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4940348"/>
                  </a:ext>
                </a:extLst>
              </a:tr>
              <a:tr h="162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JUMLAH;RATA2; INDONESIA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409,673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28,298,933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69.08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     7.98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2,258,134 </a:t>
                      </a:r>
                      <a:endParaRPr lang="en-ID" sz="10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         5.51 </a:t>
                      </a:r>
                      <a:endParaRPr lang="en-ID" sz="10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76" marR="3976" marT="3976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41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64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F8D145-C760-D144-A4AC-6B5D088C2CA6}"/>
              </a:ext>
            </a:extLst>
          </p:cNvPr>
          <p:cNvSpPr txBox="1"/>
          <p:nvPr/>
        </p:nvSpPr>
        <p:spPr>
          <a:xfrm>
            <a:off x="4354286" y="2481943"/>
            <a:ext cx="3456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C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Terimakasih</a:t>
            </a:r>
            <a:endParaRPr lang="en-US" sz="4800" dirty="0">
              <a:solidFill>
                <a:srgbClr val="FFC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522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916D1D1A-BAA0-3B49-BE1B-B12F637A4E8B}"/>
              </a:ext>
            </a:extLst>
          </p:cNvPr>
          <p:cNvGraphicFramePr/>
          <p:nvPr/>
        </p:nvGraphicFramePr>
        <p:xfrm>
          <a:off x="7210916" y="4313975"/>
          <a:ext cx="0" cy="277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A4D6C5-0A83-6A47-9A21-DBEE5B45FFC0}"/>
              </a:ext>
            </a:extLst>
          </p:cNvPr>
          <p:cNvSpPr txBox="1"/>
          <p:nvPr/>
        </p:nvSpPr>
        <p:spPr>
          <a:xfrm>
            <a:off x="3940935" y="425003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PRODUKSI GULA (Ton)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809B5A-F82E-874E-9CA4-DEFF1CB3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57" y="3500676"/>
            <a:ext cx="4435235" cy="2886251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D83EEC-11FB-6D4F-AA55-014676E427F8}"/>
              </a:ext>
            </a:extLst>
          </p:cNvPr>
          <p:cNvSpPr txBox="1"/>
          <p:nvPr/>
        </p:nvSpPr>
        <p:spPr>
          <a:xfrm>
            <a:off x="7210916" y="3179020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Kontribusi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Gula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767986-7790-3243-8486-2F28C20D4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12" y="999949"/>
            <a:ext cx="6672988" cy="2363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A3F31A-2E95-7E4A-9269-2F1B75A6D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12" y="3500676"/>
            <a:ext cx="5448345" cy="31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3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21FBEB-A4CA-F940-A5E4-93EBB5DF8E26}"/>
              </a:ext>
            </a:extLst>
          </p:cNvPr>
          <p:cNvSpPr txBox="1"/>
          <p:nvPr/>
        </p:nvSpPr>
        <p:spPr>
          <a:xfrm>
            <a:off x="2601532" y="343100"/>
            <a:ext cx="684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PERKEMBANGAN LUAS AREAL (Ha)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5B4589-ED1F-8944-B5F8-55495409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6" y="1174487"/>
            <a:ext cx="6226630" cy="2254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5AD7FC-B0A3-5240-BA13-F8FE4C6D0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99" y="3614055"/>
            <a:ext cx="5415643" cy="30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6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FC3A2-00DA-8145-B984-1D6E26FD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483548"/>
            <a:ext cx="7968342" cy="1293028"/>
          </a:xfrm>
        </p:spPr>
        <p:txBody>
          <a:bodyPr>
            <a:normAutofit/>
          </a:bodyPr>
          <a:lstStyle/>
          <a:p>
            <a:r>
              <a:rPr lang="en-US" sz="3600" b="1" dirty="0"/>
              <a:t>PRODUKSI GULA JAWA TIMUR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F891A3-FE21-114F-8614-FE18B5218A4F}"/>
              </a:ext>
            </a:extLst>
          </p:cNvPr>
          <p:cNvSpPr txBox="1"/>
          <p:nvPr/>
        </p:nvSpPr>
        <p:spPr>
          <a:xfrm>
            <a:off x="1395096" y="1504823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Luas Areal (ha)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F050DE-D74B-904F-9BAF-D234209E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73" y="1767853"/>
            <a:ext cx="6422744" cy="12146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04B189-9213-6146-8D52-C04C9D36B129}"/>
              </a:ext>
            </a:extLst>
          </p:cNvPr>
          <p:cNvSpPr txBox="1"/>
          <p:nvPr/>
        </p:nvSpPr>
        <p:spPr>
          <a:xfrm>
            <a:off x="1386406" y="2919759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Hablur</a:t>
            </a:r>
            <a:r>
              <a:rPr lang="en-US" b="1" dirty="0"/>
              <a:t> (ton)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68FB4C-F649-9D43-B812-2CE4FBC2741E}"/>
              </a:ext>
            </a:extLst>
          </p:cNvPr>
          <p:cNvSpPr txBox="1"/>
          <p:nvPr/>
        </p:nvSpPr>
        <p:spPr>
          <a:xfrm>
            <a:off x="1395096" y="4453648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Protas</a:t>
            </a:r>
            <a:r>
              <a:rPr lang="en-US" b="1" dirty="0"/>
              <a:t> </a:t>
            </a:r>
            <a:r>
              <a:rPr lang="en-US" b="1" dirty="0" err="1"/>
              <a:t>Hablur</a:t>
            </a:r>
            <a:r>
              <a:rPr lang="en-US" b="1" dirty="0"/>
              <a:t> (ton/ha)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25B5AAE-42F1-6547-902D-687FCD44B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83" y="4822980"/>
            <a:ext cx="6404534" cy="1390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BD1105-EC2E-324A-AFDC-EF8615FF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100" y="3245548"/>
            <a:ext cx="6444517" cy="1208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FF9EAA-0EE2-0140-B958-21DAA47DC267}"/>
              </a:ext>
            </a:extLst>
          </p:cNvPr>
          <p:cNvSpPr txBox="1"/>
          <p:nvPr/>
        </p:nvSpPr>
        <p:spPr>
          <a:xfrm>
            <a:off x="1503873" y="6213933"/>
            <a:ext cx="3474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2019 </a:t>
            </a:r>
            <a:r>
              <a:rPr lang="en-US" sz="1400" dirty="0" err="1"/>
              <a:t>masih</a:t>
            </a:r>
            <a:r>
              <a:rPr lang="en-US" sz="1400" dirty="0"/>
              <a:t> tentative (</a:t>
            </a:r>
            <a:r>
              <a:rPr lang="en-US" sz="1400" dirty="0" err="1"/>
              <a:t>prognosa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782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DB6AC4-E42A-734C-92E5-A0287DF59FEB}"/>
              </a:ext>
            </a:extLst>
          </p:cNvPr>
          <p:cNvSpPr txBox="1"/>
          <p:nvPr/>
        </p:nvSpPr>
        <p:spPr>
          <a:xfrm>
            <a:off x="3312932" y="309091"/>
            <a:ext cx="547996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PETA BIAYA PRODUKSI 2018</a:t>
            </a:r>
            <a:endParaRPr lang="en-US" sz="3200" b="1" dirty="0"/>
          </a:p>
          <a:p>
            <a:pPr algn="ctr"/>
            <a:r>
              <a:rPr lang="en-US" sz="2400" b="1" dirty="0"/>
              <a:t>(Hasil </a:t>
            </a:r>
            <a:r>
              <a:rPr lang="en-US" sz="2400" b="1" dirty="0" err="1"/>
              <a:t>Survei</a:t>
            </a:r>
            <a:r>
              <a:rPr lang="en-US" sz="2400" b="1" dirty="0"/>
              <a:t> Tim </a:t>
            </a:r>
            <a:r>
              <a:rPr lang="en-US" sz="2400" b="1" dirty="0" err="1"/>
              <a:t>Dirjenbun</a:t>
            </a:r>
            <a:r>
              <a:rPr lang="en-US" sz="2400" b="1" dirty="0"/>
              <a:t>)</a:t>
            </a:r>
            <a:r>
              <a:rPr lang="en-US" sz="3200" b="1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0E0BC63-74D9-0E45-A3E1-50029950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805" y="1402753"/>
            <a:ext cx="3690258" cy="3067991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441096-767C-2B4B-BB31-01F22F20D8DF}"/>
              </a:ext>
            </a:extLst>
          </p:cNvPr>
          <p:cNvSpPr txBox="1"/>
          <p:nvPr/>
        </p:nvSpPr>
        <p:spPr>
          <a:xfrm>
            <a:off x="601321" y="4570993"/>
            <a:ext cx="533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BIAYA POKOK PRODUKSI KEBUN BEBERAPA NEGARA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F8463C-62AF-7A4B-8ADD-D6FAAAE3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19" y="4963227"/>
            <a:ext cx="7270615" cy="936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18D250-521A-0640-855F-CBA857C4D910}"/>
              </a:ext>
            </a:extLst>
          </p:cNvPr>
          <p:cNvSpPr txBox="1"/>
          <p:nvPr/>
        </p:nvSpPr>
        <p:spPr>
          <a:xfrm>
            <a:off x="601321" y="5857556"/>
            <a:ext cx="29770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 : Singapore Sugar Analyst yang </a:t>
            </a:r>
            <a:r>
              <a:rPr lang="en-US" sz="1050" dirty="0" err="1"/>
              <a:t>diolah</a:t>
            </a:r>
            <a:r>
              <a:rPr lang="en-US" sz="1050" dirty="0"/>
              <a:t> NSC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050D316-4371-034A-A130-45AF3E97F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21" y="1702002"/>
            <a:ext cx="3748690" cy="2768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7753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F315E-8A04-4F4A-A0C4-C19250E3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430441"/>
            <a:ext cx="8371114" cy="768216"/>
          </a:xfrm>
        </p:spPr>
        <p:txBody>
          <a:bodyPr>
            <a:normAutofit/>
          </a:bodyPr>
          <a:lstStyle/>
          <a:p>
            <a:r>
              <a:rPr lang="en-US" sz="4000" b="1" dirty="0"/>
              <a:t>HASIL MONITORING DI LAPANG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42A4C3-A00C-B848-B394-F137C3EC7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857"/>
            <a:ext cx="9742715" cy="52738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err="1"/>
              <a:t>Animo</a:t>
            </a:r>
            <a:r>
              <a:rPr lang="en-US" sz="2000" dirty="0"/>
              <a:t> </a:t>
            </a:r>
            <a:r>
              <a:rPr lang="en-US" sz="2000" dirty="0" err="1"/>
              <a:t>Petani</a:t>
            </a:r>
            <a:r>
              <a:rPr lang="en-US" sz="2000" dirty="0"/>
              <a:t> </a:t>
            </a:r>
            <a:r>
              <a:rPr lang="en-US" sz="2000" dirty="0" err="1"/>
              <a:t>menanam</a:t>
            </a:r>
            <a:r>
              <a:rPr lang="en-US" sz="2000" dirty="0"/>
              <a:t> </a:t>
            </a:r>
            <a:r>
              <a:rPr lang="en-US" sz="2000" dirty="0" err="1"/>
              <a:t>tebu</a:t>
            </a:r>
            <a:r>
              <a:rPr lang="en-US" sz="2000" dirty="0"/>
              <a:t> </a:t>
            </a:r>
            <a:r>
              <a:rPr lang="en-US" sz="2000" dirty="0" err="1"/>
              <a:t>menurun</a:t>
            </a:r>
            <a:r>
              <a:rPr lang="en-US" sz="2000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err="1"/>
              <a:t>Protas</a:t>
            </a:r>
            <a:r>
              <a:rPr lang="en-US" sz="2000" dirty="0"/>
              <a:t> </a:t>
            </a:r>
            <a:r>
              <a:rPr lang="en-US" sz="2000" dirty="0" err="1"/>
              <a:t>gula</a:t>
            </a:r>
            <a:r>
              <a:rPr lang="en-US" sz="2000" dirty="0"/>
              <a:t> </a:t>
            </a:r>
            <a:r>
              <a:rPr lang="en-US" sz="2000" dirty="0" err="1"/>
              <a:t>stagnan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,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, BPP </a:t>
            </a:r>
            <a:r>
              <a:rPr lang="en-US" sz="2000" i="1" dirty="0"/>
              <a:t>on farm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gula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berimbang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komoditi</a:t>
            </a:r>
            <a:r>
              <a:rPr lang="en-US" sz="2000" dirty="0"/>
              <a:t> non </a:t>
            </a:r>
            <a:r>
              <a:rPr lang="en-US" sz="2000" dirty="0" err="1"/>
              <a:t>tebu</a:t>
            </a:r>
            <a:r>
              <a:rPr lang="en-US" sz="2000" dirty="0"/>
              <a:t>,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gula</a:t>
            </a:r>
            <a:r>
              <a:rPr lang="en-US" sz="2000" dirty="0"/>
              <a:t> </a:t>
            </a:r>
            <a:r>
              <a:rPr lang="en-US" sz="2000" dirty="0" err="1"/>
              <a:t>petani</a:t>
            </a:r>
            <a:r>
              <a:rPr lang="en-US" sz="2000" dirty="0"/>
              <a:t> </a:t>
            </a:r>
            <a:r>
              <a:rPr lang="en-US" sz="2000" dirty="0" err="1"/>
              <a:t>menurun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2.4 kali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gabah</a:t>
            </a:r>
            <a:r>
              <a:rPr lang="en-US" sz="2000" dirty="0"/>
              <a:t> </a:t>
            </a:r>
            <a:r>
              <a:rPr lang="en-US" sz="2000" dirty="0" err="1"/>
              <a:t>kering</a:t>
            </a:r>
            <a:r>
              <a:rPr lang="en-US" sz="2000" dirty="0"/>
              <a:t> </a:t>
            </a:r>
            <a:r>
              <a:rPr lang="en-US" sz="2000" dirty="0" err="1"/>
              <a:t>giling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1.5 kali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1.7 kali </a:t>
            </a:r>
            <a:r>
              <a:rPr lang="en-US" sz="2000" dirty="0" err="1"/>
              <a:t>beras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1.1 kali.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HPP </a:t>
            </a:r>
            <a:r>
              <a:rPr lang="en-US" sz="2000" dirty="0" err="1"/>
              <a:t>pabrik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/>
              <a:t>Skala </a:t>
            </a:r>
            <a:r>
              <a:rPr lang="en-US" sz="2000" dirty="0" err="1"/>
              <a:t>ekonomi</a:t>
            </a:r>
            <a:r>
              <a:rPr lang="en-US" sz="2000" dirty="0"/>
              <a:t> (</a:t>
            </a:r>
            <a:r>
              <a:rPr lang="en-US" sz="2000" dirty="0" err="1"/>
              <a:t>Pasok</a:t>
            </a:r>
            <a:r>
              <a:rPr lang="en-US" sz="2000" dirty="0"/>
              <a:t> BBT &lt; 140 </a:t>
            </a:r>
            <a:r>
              <a:rPr lang="en-US" sz="2000" dirty="0" err="1"/>
              <a:t>hari</a:t>
            </a:r>
            <a:r>
              <a:rPr lang="en-US" sz="2000" dirty="0"/>
              <a:t>), </a:t>
            </a:r>
            <a:r>
              <a:rPr lang="en-US" sz="2000" dirty="0" err="1"/>
              <a:t>pasok</a:t>
            </a:r>
            <a:r>
              <a:rPr lang="en-US" sz="2000" dirty="0"/>
              <a:t> </a:t>
            </a:r>
            <a:r>
              <a:rPr lang="en-US" sz="2000" dirty="0" err="1"/>
              <a:t>harian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optimal </a:t>
            </a:r>
            <a:r>
              <a:rPr lang="en-US" sz="2000" dirty="0" err="1"/>
              <a:t>khususnya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giling</a:t>
            </a:r>
            <a:r>
              <a:rPr lang="en-US" sz="2000" dirty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pabrik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optimal (OR&lt;78%).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err="1"/>
              <a:t>Boros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(</a:t>
            </a:r>
            <a:r>
              <a:rPr lang="en-US" sz="2000" dirty="0" err="1"/>
              <a:t>uap</a:t>
            </a:r>
            <a:r>
              <a:rPr lang="en-US" sz="2000" dirty="0"/>
              <a:t> % </a:t>
            </a:r>
            <a:r>
              <a:rPr lang="en-US" sz="2000" dirty="0" err="1"/>
              <a:t>tebu</a:t>
            </a:r>
            <a:r>
              <a:rPr lang="en-US" sz="2000" dirty="0"/>
              <a:t> &gt;45%).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(&gt;35% total cost).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4189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4DB754-DD7E-7242-8A5D-6DB9B233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FENOMENA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8ECB4-A458-7848-8004-E6268EDB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87818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Pemupukan</a:t>
            </a:r>
            <a:r>
              <a:rPr lang="en-US" dirty="0"/>
              <a:t> Nitrogen </a:t>
            </a:r>
            <a:r>
              <a:rPr lang="en-US" dirty="0" err="1"/>
              <a:t>berlebih</a:t>
            </a:r>
            <a:r>
              <a:rPr lang="en-US" dirty="0"/>
              <a:t>, </a:t>
            </a:r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diutamakan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benih</a:t>
            </a:r>
            <a:r>
              <a:rPr lang="en-US" dirty="0"/>
              <a:t>, </a:t>
            </a:r>
            <a:r>
              <a:rPr lang="en-US" dirty="0" err="1"/>
              <a:t>pupuk</a:t>
            </a:r>
            <a:r>
              <a:rPr lang="en-US" dirty="0"/>
              <a:t>, air,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Tebang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Manajeman</a:t>
            </a:r>
            <a:r>
              <a:rPr lang="en-US" dirty="0"/>
              <a:t> </a:t>
            </a:r>
            <a:r>
              <a:rPr lang="en-US" dirty="0" err="1"/>
              <a:t>tebang</a:t>
            </a:r>
            <a:r>
              <a:rPr lang="en-US" dirty="0"/>
              <a:t> </a:t>
            </a:r>
            <a:r>
              <a:rPr lang="en-US" dirty="0" err="1"/>
              <a:t>muat</a:t>
            </a:r>
            <a:r>
              <a:rPr lang="en-US" dirty="0"/>
              <a:t> </a:t>
            </a:r>
            <a:r>
              <a:rPr lang="en-US" dirty="0" err="1"/>
              <a:t>angkut</a:t>
            </a:r>
            <a:r>
              <a:rPr lang="en-US" dirty="0"/>
              <a:t> (TMA)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kembangnya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yang </a:t>
            </a:r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PG yang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GAP (</a:t>
            </a:r>
            <a:r>
              <a:rPr lang="en-US" i="1" dirty="0"/>
              <a:t>good agriculture practices</a:t>
            </a:r>
            <a:r>
              <a:rPr lang="en-US" dirty="0"/>
              <a:t>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luntur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70328C-20B6-9740-B941-CBB98B3079C6}"/>
              </a:ext>
            </a:extLst>
          </p:cNvPr>
          <p:cNvSpPr txBox="1"/>
          <p:nvPr/>
        </p:nvSpPr>
        <p:spPr>
          <a:xfrm>
            <a:off x="2209800" y="5170714"/>
            <a:ext cx="891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Kualitas</a:t>
            </a:r>
            <a:r>
              <a:rPr lang="en-US" sz="2800" b="1" dirty="0"/>
              <a:t> BBT </a:t>
            </a:r>
            <a:r>
              <a:rPr lang="en-US" sz="2800" b="1" dirty="0" err="1"/>
              <a:t>turun</a:t>
            </a:r>
            <a:r>
              <a:rPr lang="en-US" sz="2800" b="1" dirty="0"/>
              <a:t>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err="1">
                <a:sym typeface="Wingdings" pitchFamily="2" charset="2"/>
              </a:rPr>
              <a:t>Biaya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pokok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produksi</a:t>
            </a:r>
            <a:r>
              <a:rPr lang="en-US" sz="2800" b="1" dirty="0">
                <a:sym typeface="Wingdings" pitchFamily="2" charset="2"/>
              </a:rPr>
              <a:t> </a:t>
            </a:r>
            <a:r>
              <a:rPr lang="en-US" sz="2800" b="1" dirty="0" err="1">
                <a:sym typeface="Wingdings" pitchFamily="2" charset="2"/>
              </a:rPr>
              <a:t>tinggi</a:t>
            </a:r>
            <a:r>
              <a:rPr lang="en-US" sz="2800" b="1" dirty="0">
                <a:sym typeface="Wingdings" pitchFamily="2" charset="2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75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25BDA-E037-CD47-B563-4DAB15C0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814" y="704477"/>
            <a:ext cx="4538860" cy="64780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>
                <a:latin typeface="Times" pitchFamily="2" charset="0"/>
              </a:rPr>
              <a:t>PELUANG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C51419-DA47-F34C-A9DD-A955FD06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6" y="1661374"/>
            <a:ext cx="9895114" cy="3681187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358775" lvl="1" indent="-307975">
              <a:lnSpc>
                <a:spcPct val="140000"/>
              </a:lnSpc>
              <a:spcBef>
                <a:spcPts val="11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/>
              <a:t>Protas</a:t>
            </a:r>
            <a:r>
              <a:rPr lang="en-US" sz="2800" dirty="0"/>
              <a:t> </a:t>
            </a:r>
            <a:r>
              <a:rPr lang="en-US" sz="2800" dirty="0" err="1"/>
              <a:t>gula</a:t>
            </a:r>
            <a:r>
              <a:rPr lang="en-US" sz="2800" dirty="0"/>
              <a:t>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naik</a:t>
            </a:r>
          </a:p>
          <a:p>
            <a:pPr marL="358775" lvl="1" indent="-307975">
              <a:lnSpc>
                <a:spcPct val="140000"/>
              </a:lnSpc>
              <a:spcBef>
                <a:spcPts val="11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/>
              <a:t>Ketepatan</a:t>
            </a:r>
            <a:r>
              <a:rPr lang="en-US" sz="2800" dirty="0"/>
              <a:t> </a:t>
            </a:r>
            <a:r>
              <a:rPr lang="en-US" sz="2800" dirty="0" err="1"/>
              <a:t>budidaya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Pengendalian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mekanisasi</a:t>
            </a:r>
            <a:endParaRPr lang="en-US" sz="2800" dirty="0"/>
          </a:p>
          <a:p>
            <a:pPr marL="358775" lvl="1" indent="-307975">
              <a:lnSpc>
                <a:spcPct val="140000"/>
              </a:lnSpc>
              <a:spcBef>
                <a:spcPts val="11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i="1" dirty="0"/>
              <a:t>on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i="1" dirty="0"/>
              <a:t>off farm</a:t>
            </a:r>
            <a:r>
              <a:rPr lang="en-US" sz="2800" dirty="0"/>
              <a:t> </a:t>
            </a:r>
            <a:r>
              <a:rPr lang="en-US" sz="2800" dirty="0" err="1"/>
              <a:t>tersedia</a:t>
            </a:r>
            <a:endParaRPr lang="en-US" sz="2800" dirty="0"/>
          </a:p>
          <a:p>
            <a:pPr marL="358775" lvl="1" indent="-307975">
              <a:lnSpc>
                <a:spcPct val="140000"/>
              </a:lnSpc>
              <a:spcBef>
                <a:spcPts val="11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Ada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riset</a:t>
            </a:r>
            <a:r>
              <a:rPr lang="en-US" sz="2800" dirty="0"/>
              <a:t> </a:t>
            </a:r>
            <a:r>
              <a:rPr lang="en-US" sz="2800" dirty="0" err="1"/>
              <a:t>perkebunan</a:t>
            </a:r>
            <a:r>
              <a:rPr lang="en-US" sz="2800" dirty="0"/>
              <a:t> </a:t>
            </a:r>
            <a:r>
              <a:rPr lang="en-US" sz="2800" dirty="0" err="1"/>
              <a:t>gula</a:t>
            </a:r>
            <a:r>
              <a:rPr lang="en-US" sz="2800" dirty="0"/>
              <a:t> yang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dioptimalkan</a:t>
            </a:r>
            <a:endParaRPr lang="en-US" sz="2800" dirty="0"/>
          </a:p>
          <a:p>
            <a:pPr marL="358775" lvl="1" indent="-307975">
              <a:lnSpc>
                <a:spcPct val="140000"/>
              </a:lnSpc>
              <a:spcBef>
                <a:spcPts val="11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/>
              <a:t>Memperbaiki</a:t>
            </a:r>
            <a:r>
              <a:rPr lang="en-US" sz="2800" dirty="0"/>
              <a:t> </a:t>
            </a:r>
            <a:r>
              <a:rPr lang="en-US" sz="2800" dirty="0" err="1"/>
              <a:t>manajeman</a:t>
            </a:r>
            <a:r>
              <a:rPr lang="en-US" sz="2800" dirty="0"/>
              <a:t> TMA </a:t>
            </a:r>
            <a:r>
              <a:rPr lang="en-US" sz="2800" dirty="0" err="1"/>
              <a:t>berdasarkan</a:t>
            </a:r>
            <a:r>
              <a:rPr lang="en-US" sz="2800" dirty="0"/>
              <a:t> GAP </a:t>
            </a:r>
          </a:p>
        </p:txBody>
      </p:sp>
    </p:spTree>
    <p:extLst>
      <p:ext uri="{BB962C8B-B14F-4D97-AF65-F5344CB8AC3E}">
        <p14:creationId xmlns:p14="http://schemas.microsoft.com/office/powerpoint/2010/main" val="84186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1589E-E5BD-BC40-9CF8-4D19D616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713" y="546659"/>
            <a:ext cx="6291943" cy="69431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ANALISA USAHATANI OPTIMAL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EEAD6C-D6BC-5F45-B290-94960A2FC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49" y="1344386"/>
            <a:ext cx="787490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68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{F1596017-6CAA-1843-92D9-AC094F2214A0}tf10001079</Template>
  <TotalTime>30877</TotalTime>
  <Words>1661</Words>
  <Application>Microsoft Office PowerPoint</Application>
  <PresentationFormat>Widescreen</PresentationFormat>
  <Paragraphs>580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Apple Chancery</vt:lpstr>
      <vt:lpstr>Arial</vt:lpstr>
      <vt:lpstr>Calibri</vt:lpstr>
      <vt:lpstr>Century Gothic</vt:lpstr>
      <vt:lpstr>Times</vt:lpstr>
      <vt:lpstr>Wingdings</vt:lpstr>
      <vt:lpstr>Vapor Trail</vt:lpstr>
      <vt:lpstr>EVALUASI KONDISI PERGULAAN DI JAWA TIMUR (PRODUKSI DAN PERMASALAHANNYA)</vt:lpstr>
      <vt:lpstr>PowerPoint Presentation</vt:lpstr>
      <vt:lpstr>PowerPoint Presentation</vt:lpstr>
      <vt:lpstr>PRODUKSI GULA JAWA TIMUR</vt:lpstr>
      <vt:lpstr>PowerPoint Presentation</vt:lpstr>
      <vt:lpstr>HASIL MONITORING DI LAPANG </vt:lpstr>
      <vt:lpstr>FENOMENA</vt:lpstr>
      <vt:lpstr>PELUANG</vt:lpstr>
      <vt:lpstr>ANALISA USAHATANI OPTIMAL</vt:lpstr>
      <vt:lpstr>ANALISA USAHATANI UPAYA</vt:lpstr>
      <vt:lpstr>SIMPULAN</vt:lpstr>
      <vt:lpstr>SARAN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 GULA INDONESIA (PRODUKSI DAN PERMASALAHANNYA)</dc:title>
  <dc:creator>Microsoft Office User</dc:creator>
  <cp:lastModifiedBy>User</cp:lastModifiedBy>
  <cp:revision>134</cp:revision>
  <dcterms:created xsi:type="dcterms:W3CDTF">2019-02-26T06:27:30Z</dcterms:created>
  <dcterms:modified xsi:type="dcterms:W3CDTF">2019-11-18T01:26:45Z</dcterms:modified>
</cp:coreProperties>
</file>